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9094-5397-413A-8969-F74DF8A93B18}" type="datetimeFigureOut">
              <a:rPr lang="de-DE" smtClean="0"/>
              <a:t>24.09.2018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AEF-E450-49C6-BA6B-C7AB10A3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91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9094-5397-413A-8969-F74DF8A93B18}" type="datetimeFigureOut">
              <a:rPr lang="de-DE" smtClean="0"/>
              <a:t>24.09.2018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AEF-E450-49C6-BA6B-C7AB10A3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37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9094-5397-413A-8969-F74DF8A93B18}" type="datetimeFigureOut">
              <a:rPr lang="de-DE" smtClean="0"/>
              <a:t>24.09.2018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AEF-E450-49C6-BA6B-C7AB10A3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75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9094-5397-413A-8969-F74DF8A93B18}" type="datetimeFigureOut">
              <a:rPr lang="de-DE" smtClean="0"/>
              <a:t>24.09.2018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AEF-E450-49C6-BA6B-C7AB10A3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99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9094-5397-413A-8969-F74DF8A93B18}" type="datetimeFigureOut">
              <a:rPr lang="de-DE" smtClean="0"/>
              <a:t>24.09.2018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AEF-E450-49C6-BA6B-C7AB10A3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84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9094-5397-413A-8969-F74DF8A93B18}" type="datetimeFigureOut">
              <a:rPr lang="de-DE" smtClean="0"/>
              <a:t>24.09.2018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AEF-E450-49C6-BA6B-C7AB10A3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0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9094-5397-413A-8969-F74DF8A93B18}" type="datetimeFigureOut">
              <a:rPr lang="de-DE" smtClean="0"/>
              <a:t>24.09.2018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AEF-E450-49C6-BA6B-C7AB10A3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55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9094-5397-413A-8969-F74DF8A93B18}" type="datetimeFigureOut">
              <a:rPr lang="de-DE" smtClean="0"/>
              <a:t>24.09.2018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AEF-E450-49C6-BA6B-C7AB10A3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05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9094-5397-413A-8969-F74DF8A93B18}" type="datetimeFigureOut">
              <a:rPr lang="de-DE" smtClean="0"/>
              <a:t>24.09.2018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AEF-E450-49C6-BA6B-C7AB10A3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9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9094-5397-413A-8969-F74DF8A93B18}" type="datetimeFigureOut">
              <a:rPr lang="de-DE" smtClean="0"/>
              <a:t>24.09.2018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AEF-E450-49C6-BA6B-C7AB10A3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67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9094-5397-413A-8969-F74DF8A93B18}" type="datetimeFigureOut">
              <a:rPr lang="de-DE" smtClean="0"/>
              <a:t>24.09.2018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3AEF-E450-49C6-BA6B-C7AB10A3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27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9094-5397-413A-8969-F74DF8A93B18}" type="datetimeFigureOut">
              <a:rPr lang="de-DE" smtClean="0"/>
              <a:t>24.09.2018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D3AEF-E450-49C6-BA6B-C7AB10A30E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72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04799" y="375065"/>
            <a:ext cx="3570665" cy="922144"/>
          </a:xfrm>
          <a:prstGeom prst="rect">
            <a:avLst/>
          </a:prstGeom>
          <a:solidFill>
            <a:srgbClr val="786E6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EFMI Special Topic Conference 2019</a:t>
            </a:r>
            <a:r>
              <a:rPr lang="de-DE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ICT for Health Science Research – </a:t>
            </a:r>
            <a:br>
              <a: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April 7th to April 10th, Hannover, Germany</a:t>
            </a:r>
            <a:endParaRPr lang="de-DE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10563534" y="4585969"/>
            <a:ext cx="1220968" cy="1508202"/>
          </a:xfrm>
          <a:prstGeom prst="rect">
            <a:avLst/>
          </a:prstGeom>
          <a:solidFill>
            <a:srgbClr val="786E6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1200" dirty="0" smtClean="0">
                <a:solidFill>
                  <a:schemeClr val="bg1"/>
                </a:solidFill>
              </a:rPr>
              <a:t>Website: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www.stc2019.eu  </a:t>
            </a:r>
          </a:p>
          <a:p>
            <a:pPr marL="0" indent="0">
              <a:buNone/>
            </a:pPr>
            <a:r>
              <a:rPr lang="de-DE" sz="1200" dirty="0" err="1" smtClean="0">
                <a:solidFill>
                  <a:schemeClr val="bg1"/>
                </a:solidFill>
              </a:rPr>
              <a:t>Contact</a:t>
            </a:r>
            <a:r>
              <a:rPr lang="de-DE" sz="1200" dirty="0" smtClean="0">
                <a:solidFill>
                  <a:schemeClr val="bg1"/>
                </a:solidFill>
              </a:rPr>
              <a:t>: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stc2019@plri.de</a:t>
            </a:r>
          </a:p>
          <a:p>
            <a:endParaRPr lang="de-DE" sz="900" dirty="0" smtClean="0">
              <a:solidFill>
                <a:schemeClr val="bg1"/>
              </a:solidFill>
            </a:endParaRPr>
          </a:p>
          <a:p>
            <a:endParaRPr lang="de-DE" sz="788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2667" t="1070" r="2413" b="1939"/>
          <a:stretch/>
        </p:blipFill>
        <p:spPr>
          <a:xfrm>
            <a:off x="9301625" y="4585969"/>
            <a:ext cx="1122852" cy="1522463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9295035" y="375065"/>
            <a:ext cx="2498343" cy="4074923"/>
            <a:chOff x="13416804" y="-490096"/>
            <a:chExt cx="3251552" cy="5715752"/>
          </a:xfrm>
        </p:grpSpPr>
        <p:sp>
          <p:nvSpPr>
            <p:cNvPr id="12" name="Rechteck 11"/>
            <p:cNvSpPr/>
            <p:nvPr/>
          </p:nvSpPr>
          <p:spPr>
            <a:xfrm>
              <a:off x="13416804" y="45166"/>
              <a:ext cx="3239999" cy="5180490"/>
            </a:xfrm>
            <a:prstGeom prst="rect">
              <a:avLst/>
            </a:prstGeom>
            <a:solidFill>
              <a:srgbClr val="F3C599"/>
            </a:solidFill>
          </p:spPr>
          <p:txBody>
            <a:bodyPr wrap="square">
              <a:spAutoFit/>
            </a:bodyPr>
            <a:lstStyle/>
            <a:p>
              <a:r>
                <a:rPr lang="en-US" sz="1300" dirty="0" smtClean="0"/>
                <a:t>• </a:t>
              </a:r>
              <a:r>
                <a:rPr lang="en-US" sz="1300" dirty="0"/>
                <a:t>Architectures and ICT tools for health research </a:t>
              </a:r>
              <a:r>
                <a:rPr lang="de-DE" sz="1300" dirty="0"/>
                <a:t>(e.g. EDCS, CTMS, RDR)</a:t>
              </a:r>
            </a:p>
            <a:p>
              <a:r>
                <a:rPr lang="en-US" sz="1300" dirty="0"/>
                <a:t>• Interfaces with diagnostic or therapeutic systems </a:t>
              </a:r>
              <a:r>
                <a:rPr lang="de-DE" sz="1300" dirty="0"/>
                <a:t>(e.g. HIS, LIS, PACS)</a:t>
              </a:r>
            </a:p>
            <a:p>
              <a:r>
                <a:rPr lang="en-US" sz="1300" dirty="0"/>
                <a:t>• Electronic support in systems and precision medicine</a:t>
              </a:r>
            </a:p>
            <a:p>
              <a:r>
                <a:rPr lang="de-DE" sz="1300" dirty="0"/>
                <a:t>• Data </a:t>
              </a:r>
              <a:r>
                <a:rPr lang="de-DE" sz="1300" dirty="0" err="1"/>
                <a:t>standards</a:t>
              </a:r>
              <a:r>
                <a:rPr lang="de-DE" sz="1300" dirty="0"/>
                <a:t> and </a:t>
              </a:r>
              <a:r>
                <a:rPr lang="de-DE" sz="1300" dirty="0" err="1"/>
                <a:t>ontologies</a:t>
              </a:r>
              <a:r>
                <a:rPr lang="de-DE" sz="1300" dirty="0"/>
                <a:t> (e.g. ODM, BRIDG, FHIR)</a:t>
              </a:r>
            </a:p>
            <a:p>
              <a:r>
                <a:rPr lang="en-US" sz="1300" dirty="0"/>
                <a:t>• Open metadata and automatic parsing</a:t>
              </a:r>
            </a:p>
            <a:p>
              <a:r>
                <a:rPr lang="de-DE" sz="1300" dirty="0"/>
                <a:t>• Big </a:t>
              </a:r>
              <a:r>
                <a:rPr lang="de-DE" sz="1300" dirty="0" err="1"/>
                <a:t>data</a:t>
              </a:r>
              <a:r>
                <a:rPr lang="de-DE" sz="1300" dirty="0"/>
                <a:t> </a:t>
              </a:r>
              <a:r>
                <a:rPr lang="de-DE" sz="1300" dirty="0" err="1"/>
                <a:t>analytics</a:t>
              </a:r>
              <a:endParaRPr lang="de-DE" sz="1300" dirty="0"/>
            </a:p>
            <a:p>
              <a:r>
                <a:rPr lang="de-DE" sz="1300" dirty="0"/>
                <a:t>• Mobile </a:t>
              </a:r>
              <a:r>
                <a:rPr lang="de-DE" sz="1300" dirty="0" err="1"/>
                <a:t>data</a:t>
              </a:r>
              <a:r>
                <a:rPr lang="de-DE" sz="1300" dirty="0"/>
                <a:t> </a:t>
              </a:r>
              <a:r>
                <a:rPr lang="de-DE" sz="1300" dirty="0" err="1"/>
                <a:t>capture</a:t>
              </a:r>
              <a:r>
                <a:rPr lang="de-DE" sz="1300" dirty="0"/>
                <a:t> and </a:t>
              </a:r>
              <a:r>
                <a:rPr lang="en-US" sz="1300" dirty="0"/>
                <a:t>electronic patient reported outcomes (</a:t>
              </a:r>
              <a:r>
                <a:rPr lang="en-US" sz="1300" dirty="0" err="1"/>
                <a:t>ePRO</a:t>
              </a:r>
              <a:r>
                <a:rPr lang="en-US" sz="1300" dirty="0" smtClean="0"/>
                <a:t>)</a:t>
              </a:r>
              <a:r>
                <a:rPr lang="en-US" sz="1300" dirty="0"/>
                <a:t> </a:t>
              </a:r>
              <a:r>
                <a:rPr lang="en-US" sz="1300" dirty="0" smtClean="0"/>
                <a:t/>
              </a:r>
              <a:br>
                <a:rPr lang="en-US" sz="1300" dirty="0" smtClean="0"/>
              </a:br>
              <a:r>
                <a:rPr lang="en-US" sz="1300" dirty="0" smtClean="0"/>
                <a:t>• </a:t>
              </a:r>
              <a:r>
                <a:rPr lang="en-US" sz="1300" dirty="0"/>
                <a:t>Data quality, privacy, and </a:t>
              </a:r>
              <a:r>
                <a:rPr lang="en-US" sz="1300" dirty="0" smtClean="0"/>
                <a:t>security</a:t>
              </a:r>
              <a:endParaRPr lang="de-DE" sz="13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3425381" y="-490096"/>
              <a:ext cx="3242975" cy="535257"/>
            </a:xfrm>
            <a:prstGeom prst="rect">
              <a:avLst/>
            </a:prstGeom>
            <a:solidFill>
              <a:srgbClr val="786E64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Conference scope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664031" y="377629"/>
            <a:ext cx="2491753" cy="2633430"/>
            <a:chOff x="3930674" y="1248478"/>
            <a:chExt cx="3380976" cy="2348673"/>
          </a:xfrm>
        </p:grpSpPr>
        <p:sp>
          <p:nvSpPr>
            <p:cNvPr id="15" name="Rechteck 14"/>
            <p:cNvSpPr/>
            <p:nvPr/>
          </p:nvSpPr>
          <p:spPr>
            <a:xfrm>
              <a:off x="3930674" y="1583419"/>
              <a:ext cx="3380976" cy="2013732"/>
            </a:xfrm>
            <a:prstGeom prst="rect">
              <a:avLst/>
            </a:prstGeom>
            <a:solidFill>
              <a:srgbClr val="F3C599"/>
            </a:solidFill>
          </p:spPr>
          <p:txBody>
            <a:bodyPr wrap="square" tIns="46800">
              <a:spAutoFit/>
            </a:bodyPr>
            <a:lstStyle/>
            <a:p>
              <a:r>
                <a:rPr lang="en-US" sz="1300" dirty="0" smtClean="0"/>
                <a:t>EFMI </a:t>
              </a:r>
              <a:r>
                <a:rPr lang="en-US" sz="1300" dirty="0"/>
                <a:t>and the Peter L. </a:t>
              </a:r>
              <a:r>
                <a:rPr lang="en-US" sz="1300" dirty="0" err="1"/>
                <a:t>Reichertz</a:t>
              </a:r>
              <a:r>
                <a:rPr lang="en-US" sz="1300" dirty="0"/>
                <a:t> Institute for Medical Informatics are celebrating the 50th anniversary of Peter L. </a:t>
              </a:r>
              <a:r>
                <a:rPr lang="en-US" sz="1300" dirty="0" err="1"/>
                <a:t>Reichertz</a:t>
              </a:r>
              <a:r>
                <a:rPr lang="en-US" sz="1300" dirty="0"/>
                <a:t>’ start at Hannover Medical School (MHH)  in Germany. PLRI has been established 11 years ago joining the medical informatics departments from University </a:t>
              </a:r>
              <a:r>
                <a:rPr lang="en-US" sz="1300" dirty="0" smtClean="0"/>
                <a:t>of </a:t>
              </a:r>
              <a:r>
                <a:rPr lang="en-US" sz="1300" dirty="0" err="1"/>
                <a:t>Braunschweig</a:t>
              </a:r>
              <a:r>
                <a:rPr lang="en-US" sz="1300" dirty="0"/>
                <a:t> and MHH</a:t>
              </a:r>
              <a:r>
                <a:rPr lang="en-US" sz="1300" dirty="0" smtClean="0"/>
                <a:t>.</a:t>
              </a:r>
              <a:endParaRPr lang="de-DE" sz="13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930674" y="1248478"/>
              <a:ext cx="3380976" cy="337206"/>
            </a:xfrm>
            <a:prstGeom prst="rect">
              <a:avLst/>
            </a:prstGeom>
            <a:solidFill>
              <a:srgbClr val="786E64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Peter L. </a:t>
              </a:r>
              <a:r>
                <a:rPr lang="en-US" sz="1400" b="1" dirty="0" err="1">
                  <a:solidFill>
                    <a:schemeClr val="bg1"/>
                  </a:solidFill>
                </a:rPr>
                <a:t>Reichertz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Symposium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4014715" y="378369"/>
            <a:ext cx="2494239" cy="2632690"/>
            <a:chOff x="209063" y="1210738"/>
            <a:chExt cx="3251822" cy="2118173"/>
          </a:xfrm>
        </p:grpSpPr>
        <p:sp>
          <p:nvSpPr>
            <p:cNvPr id="18" name="Rechteck 17"/>
            <p:cNvSpPr/>
            <p:nvPr/>
          </p:nvSpPr>
          <p:spPr>
            <a:xfrm>
              <a:off x="209063" y="1515106"/>
              <a:ext cx="3240002" cy="1813805"/>
            </a:xfrm>
            <a:prstGeom prst="rect">
              <a:avLst/>
            </a:prstGeom>
            <a:solidFill>
              <a:srgbClr val="F3C599"/>
            </a:solidFill>
          </p:spPr>
          <p:txBody>
            <a:bodyPr wrap="square">
              <a:spAutoFit/>
            </a:bodyPr>
            <a:lstStyle/>
            <a:p>
              <a:r>
                <a:rPr lang="en-US" sz="1300" dirty="0" smtClean="0"/>
                <a:t>The </a:t>
              </a:r>
              <a:r>
                <a:rPr lang="en-US" sz="1300" dirty="0"/>
                <a:t>European Federation for Medical Informatics Association (EFMI) is the leading </a:t>
              </a:r>
              <a:r>
                <a:rPr lang="en-US" sz="1300" dirty="0" err="1" smtClean="0"/>
                <a:t>organisation</a:t>
              </a:r>
              <a:r>
                <a:rPr lang="en-US" sz="1300" dirty="0" smtClean="0"/>
                <a:t> </a:t>
              </a:r>
              <a:r>
                <a:rPr lang="en-US" sz="1300" dirty="0"/>
                <a:t>in medical informatics in Europe and represents 32 countries. The Special Topic Conference </a:t>
              </a:r>
              <a:r>
                <a:rPr lang="en-US" sz="1300" dirty="0" err="1" smtClean="0"/>
                <a:t>organised</a:t>
              </a:r>
              <a:r>
                <a:rPr lang="en-US" sz="1300" dirty="0" smtClean="0"/>
                <a:t> </a:t>
              </a:r>
              <a:r>
                <a:rPr lang="en-US" sz="1300" dirty="0"/>
                <a:t>by the PLRI is about the use of ICT for Health Science Research. We expect 100 – </a:t>
              </a:r>
              <a:r>
                <a:rPr lang="en-US" sz="1300" dirty="0" smtClean="0"/>
                <a:t>150</a:t>
              </a:r>
              <a:r>
                <a:rPr lang="de-DE" sz="1300" dirty="0"/>
                <a:t> </a:t>
              </a:r>
              <a:r>
                <a:rPr lang="en-US" sz="1300" dirty="0"/>
                <a:t>participants for the conference. </a:t>
              </a:r>
              <a:endParaRPr lang="de-DE" sz="1300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17909" y="1210738"/>
              <a:ext cx="3242976" cy="305834"/>
            </a:xfrm>
            <a:prstGeom prst="rect">
              <a:avLst/>
            </a:prstGeom>
            <a:solidFill>
              <a:srgbClr val="786E64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About the conference</a:t>
              </a:r>
            </a:p>
          </p:txBody>
        </p:sp>
      </p:grpSp>
      <p:pic>
        <p:nvPicPr>
          <p:cNvPr id="20" name="Picture 2" descr="Bildergebnis fÃ¼r special topic conference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3" y="1955393"/>
            <a:ext cx="2634749" cy="171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0" y="4174905"/>
            <a:ext cx="3158833" cy="1550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9" b="7667"/>
          <a:stretch/>
        </p:blipFill>
        <p:spPr>
          <a:xfrm>
            <a:off x="4021501" y="3142290"/>
            <a:ext cx="5137886" cy="29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20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Breitbild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PLRI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EFMI Special Topic Conference 2019  ICT for Health Science Research - April 7th to April 10th, Hannover, Germany</dc:title>
  <dc:creator>Melhem Daoud</dc:creator>
  <cp:lastModifiedBy>Melhem Daoud</cp:lastModifiedBy>
  <cp:revision>15</cp:revision>
  <dcterms:created xsi:type="dcterms:W3CDTF">2018-09-17T11:28:06Z</dcterms:created>
  <dcterms:modified xsi:type="dcterms:W3CDTF">2018-09-24T12:24:23Z</dcterms:modified>
</cp:coreProperties>
</file>